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5" r:id="rId6"/>
    <p:sldId id="263" r:id="rId7"/>
    <p:sldId id="267" r:id="rId8"/>
    <p:sldId id="296" r:id="rId9"/>
    <p:sldId id="297" r:id="rId10"/>
    <p:sldId id="298" r:id="rId11"/>
    <p:sldId id="299" r:id="rId12"/>
    <p:sldId id="300" r:id="rId13"/>
    <p:sldId id="301" r:id="rId14"/>
    <p:sldId id="306" r:id="rId15"/>
    <p:sldId id="305" r:id="rId16"/>
    <p:sldId id="302" r:id="rId17"/>
    <p:sldId id="303" r:id="rId18"/>
    <p:sldId id="304" r:id="rId19"/>
    <p:sldId id="308" r:id="rId20"/>
    <p:sldId id="312" r:id="rId21"/>
    <p:sldId id="309" r:id="rId22"/>
    <p:sldId id="310" r:id="rId23"/>
    <p:sldId id="311" r:id="rId24"/>
    <p:sldId id="313" r:id="rId25"/>
    <p:sldId id="314" r:id="rId26"/>
    <p:sldId id="288" r:id="rId27"/>
    <p:sldId id="287" r:id="rId28"/>
    <p:sldId id="289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948A54"/>
    <a:srgbClr val="BFB895"/>
    <a:srgbClr val="EEEE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6400" autoAdjust="0"/>
  </p:normalViewPr>
  <p:slideViewPr>
    <p:cSldViewPr>
      <p:cViewPr varScale="1">
        <p:scale>
          <a:sx n="69" d="100"/>
          <a:sy n="69" d="100"/>
        </p:scale>
        <p:origin x="11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A9A57-9553-4854-AE01-87B290AD1CA1}" type="datetimeFigureOut">
              <a:rPr lang="ko-KR" altLang="en-US" smtClean="0"/>
              <a:t>2023-06-22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297DC-00EC-4146-BE07-7B5DBDB67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1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8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0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12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68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8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1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16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7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7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35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9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95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51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55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36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57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55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5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35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4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5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73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7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5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1190" y="4080248"/>
            <a:ext cx="10103334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84933" y="4327248"/>
            <a:ext cx="831584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도트 히어로즈</a:t>
            </a:r>
            <a:endParaRPr 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80000">
            <a:off x="14392559" y="5820625"/>
            <a:ext cx="471644" cy="618121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6323457" y="2631591"/>
            <a:ext cx="5638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게임 기획서</a:t>
            </a:r>
            <a:endParaRPr lang="en-US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8555724" y="6415214"/>
            <a:ext cx="5638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작성자 </a:t>
            </a:r>
            <a:r>
              <a:rPr lang="en-US" altLang="ko-KR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: </a:t>
            </a:r>
            <a:r>
              <a:rPr lang="ko-KR" altLang="en-US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김하원</a:t>
            </a:r>
            <a:endParaRPr lang="en-US" sz="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614362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5191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자원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로비씬과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동일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노드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플레이한 곳까지 맵 표시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정보 팝업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정보 팝업창을 통해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포메이션을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세팅하고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배틀씬으로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 맵 이동 버튼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44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780097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7776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유닛들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유닛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 유닛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 로그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선택한 맵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진행중인 스테이지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환경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멈춤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자동 전투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속도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턴 일시 스킬 정보 표시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 수행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승리 팝업 창 표시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참여한 유닛 경험치 획득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쓰러트린 적에 따라 보상 획득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소비아이템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아이템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373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780097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2606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계속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유저 경험치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 획득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정보 업데이트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패배 시 로비 패배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팝업창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표시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29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1122929" y="1504950"/>
            <a:ext cx="16042143" cy="5837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유저닉네임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게임을 처음 설정 시 유저가 입력하는 유저의 닉네임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ID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와는 별도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레벨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이 게임을 얼마나 플레이하는지 보여줄 수 있는 척도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에너지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전투로 이동할 때 소비되며 시간에 따라 충전되는 방식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레벨에 따라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	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최대로 충전되는 양이 정해져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	: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클리어 할 시 공급되는 재화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사용처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강화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다이아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현금을 사용하여 충전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미정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하는 재화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사용처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뽑기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29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유닛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504950"/>
            <a:ext cx="12384543" cy="7130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레벨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레벨에 따라 아래 능력치가 증가한다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등급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5):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최대로 레벨이 올라갈 수 있는 수치를 결정하며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등급이 오를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 능력치가 추가 상승한다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생명력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감당할 수 있는 총피해에 영향을 주며 생명력이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이면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사망한다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공격력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공격할 때 입히는 피해에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방어력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공격당할 때 받는 피해에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속도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턴 획득 순서에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치명타 확률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공격할 때 치명타가 발동될 확률에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치명타 피해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치명타를 발동할 때의 피해 비율에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3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유닛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504950"/>
            <a:ext cx="12384543" cy="2606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효과 명중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목표에게 부여하는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디버프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효과 확률에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효과 저항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부여받는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디버프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효과의 확률에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위의 수치를 통해 만들 계산식을 통해 보여줄 예정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93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유닛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485900"/>
            <a:ext cx="12384543" cy="7130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–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스킬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스킬 시스템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유닛들은 기본적으로 기본 공격 스킬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액티브 스킬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한 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 한 개를 가지며 추가적으로 액티브 스킬 한 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스킬을 한 개 더 가질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스킬의 영향 범위는 단일 아군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단일 적군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광역 아군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광역 적군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전체를 범위로 지정할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유저의 유닛은 스킬 레벨을 가지고 있어 스킬 레벨에 따라 스킬이 강화된다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액티브 스킬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시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쿨타임을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가진다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쿨타임은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자신의 턴이 돌아올 때마다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씩 감소한다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55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유닛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485900"/>
            <a:ext cx="12384543" cy="6484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–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스킬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액티브 스킬은 유닛 선택 횟수가 정해져 있어 횟수를 초과하여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영향받을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유닛을 선택할 수 없다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액티브 스킬 사용 시에는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마나를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소비한다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스킬은 기본적인 능력치를 증가시키거나 유닛 행동에 영향을 줄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 시작 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공격 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피격 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사망 시에 영향을 발휘할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유닛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485900"/>
            <a:ext cx="12384543" cy="6484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–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장비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유저의 유닛은 장비를 장착 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장착할 수 있는 슬롯은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무기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머리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몸통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신발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목걸이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반지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슬롯마다 유닛에게 부여할 수 있는 기본 능력치가 정해져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등급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평범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희귀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고유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 나뉘며 등급에 따라 올라가는 수치가 다르다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최대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15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까지 강화가 가능하다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강화는 수치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만큼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올라갈때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마다 추가 능력치를 부여할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별도의 속성이 있어 속성 세트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(2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부위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4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맞출 때마다 추가 능력치를 부여한다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05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25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45017" y="2439667"/>
            <a:ext cx="13597966" cy="646332"/>
            <a:chOff x="2657475" y="2439667"/>
            <a:chExt cx="13022731" cy="646332"/>
          </a:xfrm>
        </p:grpSpPr>
        <p:sp>
          <p:nvSpPr>
            <p:cNvPr id="8" name="Object 8"/>
            <p:cNvSpPr txBox="1"/>
            <p:nvPr/>
          </p:nvSpPr>
          <p:spPr>
            <a:xfrm>
              <a:off x="2657475" y="2439667"/>
              <a:ext cx="297180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[ </a:t>
              </a:r>
              <a:r>
                <a:rPr lang="ko-KR" alt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개발 컨셉 </a:t>
              </a:r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]</a:t>
              </a:r>
              <a:endParaRPr lang="en-US" sz="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Object 8"/>
            <p:cNvSpPr txBox="1"/>
            <p:nvPr/>
          </p:nvSpPr>
          <p:spPr>
            <a:xfrm>
              <a:off x="7596837" y="2439668"/>
              <a:ext cx="309432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[ </a:t>
              </a:r>
              <a:r>
                <a:rPr lang="ko-KR" alt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게임 구성 </a:t>
              </a:r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]</a:t>
              </a:r>
              <a:endParaRPr lang="en-US" sz="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Object 8"/>
            <p:cNvSpPr txBox="1"/>
            <p:nvPr/>
          </p:nvSpPr>
          <p:spPr>
            <a:xfrm>
              <a:off x="13013206" y="2439667"/>
              <a:ext cx="266700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[</a:t>
              </a:r>
              <a:r>
                <a:rPr lang="ko-KR" alt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개발 과정 </a:t>
              </a:r>
              <a:r>
                <a:rPr 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 ]</a:t>
              </a:r>
              <a:endParaRPr lang="en-US" sz="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2345017" y="3238500"/>
            <a:ext cx="3522383" cy="1682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개요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벤치 마킹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목록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1682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씬 구성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씬 기능 상세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기능 및 시스템 상세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3158176" y="3238500"/>
            <a:ext cx="3958045" cy="1128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 및 이슈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82722" y="1331836"/>
            <a:ext cx="3516361" cy="6173864"/>
            <a:chOff x="7483904" y="1368473"/>
            <a:chExt cx="3516361" cy="6173864"/>
          </a:xfrm>
        </p:grpSpPr>
        <p:sp>
          <p:nvSpPr>
            <p:cNvPr id="105" name="직사각형 104"/>
            <p:cNvSpPr/>
            <p:nvPr/>
          </p:nvSpPr>
          <p:spPr>
            <a:xfrm>
              <a:off x="10292716" y="3109016"/>
              <a:ext cx="707549" cy="44333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화살표 연결선 105"/>
            <p:cNvCxnSpPr>
              <a:stCxn id="107" idx="2"/>
              <a:endCxn id="105" idx="1"/>
            </p:cNvCxnSpPr>
            <p:nvPr/>
          </p:nvCxnSpPr>
          <p:spPr>
            <a:xfrm>
              <a:off x="8762293" y="3560842"/>
              <a:ext cx="1530423" cy="17648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7483904" y="1368473"/>
              <a:ext cx="2556777" cy="219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유닛의 속도에 따라 턴이 돌아오는 속도가 결정됨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31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77394" y="1540532"/>
            <a:ext cx="6376124" cy="5629000"/>
            <a:chOff x="577394" y="1540532"/>
            <a:chExt cx="6376124" cy="5629000"/>
          </a:xfrm>
        </p:grpSpPr>
        <p:sp>
          <p:nvSpPr>
            <p:cNvPr id="6" name="직사각형 5"/>
            <p:cNvSpPr/>
            <p:nvPr/>
          </p:nvSpPr>
          <p:spPr>
            <a:xfrm>
              <a:off x="5561009" y="3963907"/>
              <a:ext cx="1392509" cy="32056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화살표 연결선 95"/>
            <p:cNvCxnSpPr>
              <a:stCxn id="97" idx="3"/>
              <a:endCxn id="6" idx="1"/>
            </p:cNvCxnSpPr>
            <p:nvPr/>
          </p:nvCxnSpPr>
          <p:spPr>
            <a:xfrm>
              <a:off x="2437977" y="1818016"/>
              <a:ext cx="3123032" cy="37487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577394" y="1540532"/>
              <a:ext cx="1860583" cy="554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전열</a:t>
              </a: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298560" y="1540320"/>
            <a:ext cx="6218217" cy="5649208"/>
            <a:chOff x="4296748" y="751913"/>
            <a:chExt cx="6218217" cy="5649208"/>
          </a:xfrm>
        </p:grpSpPr>
        <p:sp>
          <p:nvSpPr>
            <p:cNvPr id="105" name="직사각형 104"/>
            <p:cNvSpPr/>
            <p:nvPr/>
          </p:nvSpPr>
          <p:spPr>
            <a:xfrm>
              <a:off x="9122456" y="3170072"/>
              <a:ext cx="1392509" cy="32310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화살표 연결선 105"/>
            <p:cNvCxnSpPr>
              <a:stCxn id="107" idx="3"/>
              <a:endCxn id="105" idx="1"/>
            </p:cNvCxnSpPr>
            <p:nvPr/>
          </p:nvCxnSpPr>
          <p:spPr>
            <a:xfrm>
              <a:off x="6157331" y="1029397"/>
              <a:ext cx="2965125" cy="3756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4296748" y="751913"/>
              <a:ext cx="1860583" cy="554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전열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06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577394" y="1540532"/>
            <a:ext cx="5139225" cy="5843268"/>
            <a:chOff x="577394" y="1540532"/>
            <a:chExt cx="5139225" cy="5843268"/>
          </a:xfrm>
        </p:grpSpPr>
        <p:sp>
          <p:nvSpPr>
            <p:cNvPr id="6" name="직사각형 5"/>
            <p:cNvSpPr/>
            <p:nvPr/>
          </p:nvSpPr>
          <p:spPr>
            <a:xfrm>
              <a:off x="4324110" y="3538065"/>
              <a:ext cx="1392509" cy="38457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화살표 연결선 95"/>
            <p:cNvCxnSpPr>
              <a:stCxn id="97" idx="3"/>
              <a:endCxn id="6" idx="1"/>
            </p:cNvCxnSpPr>
            <p:nvPr/>
          </p:nvCxnSpPr>
          <p:spPr>
            <a:xfrm>
              <a:off x="2437977" y="1818016"/>
              <a:ext cx="1886133" cy="3642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577394" y="1540532"/>
              <a:ext cx="1860583" cy="554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후열</a:t>
              </a: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798612" y="1501359"/>
            <a:ext cx="6992161" cy="6004341"/>
            <a:chOff x="4796800" y="712952"/>
            <a:chExt cx="6992161" cy="6004341"/>
          </a:xfrm>
        </p:grpSpPr>
        <p:sp>
          <p:nvSpPr>
            <p:cNvPr id="105" name="직사각형 104"/>
            <p:cNvSpPr/>
            <p:nvPr/>
          </p:nvSpPr>
          <p:spPr>
            <a:xfrm>
              <a:off x="10396452" y="2781669"/>
              <a:ext cx="1392509" cy="39356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화살표 연결선 105"/>
            <p:cNvCxnSpPr>
              <a:stCxn id="107" idx="3"/>
              <a:endCxn id="105" idx="1"/>
            </p:cNvCxnSpPr>
            <p:nvPr/>
          </p:nvCxnSpPr>
          <p:spPr>
            <a:xfrm>
              <a:off x="6657383" y="990436"/>
              <a:ext cx="3739069" cy="37590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4796800" y="712952"/>
              <a:ext cx="1860583" cy="5549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후열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83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1960011" y="1583481"/>
            <a:ext cx="5635497" cy="7341906"/>
            <a:chOff x="7436548" y="1007568"/>
            <a:chExt cx="5635497" cy="7341906"/>
          </a:xfrm>
        </p:grpSpPr>
        <p:sp>
          <p:nvSpPr>
            <p:cNvPr id="105" name="직사각형 104"/>
            <p:cNvSpPr/>
            <p:nvPr/>
          </p:nvSpPr>
          <p:spPr>
            <a:xfrm>
              <a:off x="7436548" y="5614417"/>
              <a:ext cx="2610102" cy="27350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화살표 연결선 105"/>
            <p:cNvCxnSpPr>
              <a:stCxn id="107" idx="1"/>
              <a:endCxn id="105" idx="0"/>
            </p:cNvCxnSpPr>
            <p:nvPr/>
          </p:nvCxnSpPr>
          <p:spPr>
            <a:xfrm flipH="1">
              <a:off x="8741599" y="2103753"/>
              <a:ext cx="1773669" cy="3510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10515268" y="1007568"/>
              <a:ext cx="2556777" cy="219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가지고 있는 스킬에 따라 공격할 수 있는 대상이 다르도록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2637641" y="4504617"/>
            <a:ext cx="5298206" cy="3311341"/>
            <a:chOff x="7961778" y="3776304"/>
            <a:chExt cx="5298206" cy="3311341"/>
          </a:xfrm>
        </p:grpSpPr>
        <p:sp>
          <p:nvSpPr>
            <p:cNvPr id="109" name="직사각형 108"/>
            <p:cNvSpPr/>
            <p:nvPr/>
          </p:nvSpPr>
          <p:spPr>
            <a:xfrm>
              <a:off x="7961778" y="5775876"/>
              <a:ext cx="1091124" cy="13117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화살표 연결선 109"/>
            <p:cNvCxnSpPr>
              <a:stCxn id="111" idx="1"/>
              <a:endCxn id="109" idx="0"/>
            </p:cNvCxnSpPr>
            <p:nvPr/>
          </p:nvCxnSpPr>
          <p:spPr>
            <a:xfrm flipH="1">
              <a:off x="8507340" y="4872489"/>
              <a:ext cx="2195867" cy="9033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/>
            <p:cNvSpPr/>
            <p:nvPr/>
          </p:nvSpPr>
          <p:spPr>
            <a:xfrm>
              <a:off x="10703207" y="3776304"/>
              <a:ext cx="2556777" cy="219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스킬을 </a:t>
              </a:r>
              <a:r>
                <a:rPr lang="ko-KR" altLang="en-US" dirty="0" err="1"/>
                <a:t>누를시</a:t>
              </a:r>
              <a:r>
                <a:rPr lang="ko-KR" altLang="en-US" dirty="0"/>
                <a:t> 스킬 </a:t>
              </a:r>
              <a:r>
                <a:rPr lang="ko-KR" altLang="en-US" dirty="0" err="1"/>
                <a:t>툴팁</a:t>
              </a:r>
              <a:r>
                <a:rPr lang="ko-KR" altLang="en-US" dirty="0"/>
                <a:t>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79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37344"/>
              <a:chOff x="6691451" y="2387127"/>
              <a:chExt cx="754606" cy="318672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9688205" y="4985803"/>
            <a:ext cx="7779879" cy="3907629"/>
            <a:chOff x="5164742" y="4409890"/>
            <a:chExt cx="7779879" cy="3907629"/>
          </a:xfrm>
        </p:grpSpPr>
        <p:sp>
          <p:nvSpPr>
            <p:cNvPr id="105" name="직사각형 104"/>
            <p:cNvSpPr/>
            <p:nvPr/>
          </p:nvSpPr>
          <p:spPr>
            <a:xfrm>
              <a:off x="5164742" y="7555055"/>
              <a:ext cx="2610102" cy="7624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화살표 연결선 105"/>
            <p:cNvCxnSpPr>
              <a:stCxn id="107" idx="1"/>
              <a:endCxn id="105" idx="0"/>
            </p:cNvCxnSpPr>
            <p:nvPr/>
          </p:nvCxnSpPr>
          <p:spPr>
            <a:xfrm flipH="1">
              <a:off x="6469793" y="5506075"/>
              <a:ext cx="3918051" cy="20489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10387844" y="4409890"/>
              <a:ext cx="2556777" cy="219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일반 공격은 마나를 소비하지 않지만 액티브 스킬은 마나를 소비한다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0998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전투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3124200" y="2476500"/>
            <a:ext cx="11480799" cy="6469936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1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2</a:t>
              </a:r>
              <a:r>
                <a:rPr lang="ko-KR" altLang="en-US" sz="16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154662"/>
              <a:chOff x="7067107" y="1254642"/>
              <a:chExt cx="2017367" cy="210534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59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70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공격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(30 </a:t>
                </a:r>
                <a:r>
                  <a:rPr lang="ko-KR" altLang="en-US" sz="1400" b="1" dirty="0" err="1"/>
                  <a:t>데미지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!</a:t>
                </a:r>
              </a:p>
              <a:p>
                <a:pPr algn="just"/>
                <a:r>
                  <a:rPr lang="en-US" altLang="ko-KR" sz="1400" b="1" dirty="0"/>
                  <a:t>(15 </a:t>
                </a:r>
                <a:r>
                  <a:rPr lang="ko-KR" altLang="en-US" sz="1400" b="1" dirty="0"/>
                  <a:t>회복</a:t>
                </a:r>
                <a:r>
                  <a:rPr lang="en-US" altLang="ko-KR" sz="1400" b="1" dirty="0"/>
                  <a:t>)</a:t>
                </a:r>
              </a:p>
              <a:p>
                <a:pPr algn="just"/>
                <a:r>
                  <a:rPr lang="ko-KR" altLang="en-US" sz="14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14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1400" dirty="0"/>
                  <a:t>이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가</a:t>
                </a:r>
                <a:r>
                  <a:rPr lang="en-US" altLang="ko-KR" sz="1400" dirty="0"/>
                  <a:t>) </a:t>
                </a:r>
                <a:r>
                  <a:rPr lang="ko-KR" altLang="en-US" sz="14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14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1400" dirty="0"/>
                  <a:t>을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를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공격</a:t>
                </a:r>
                <a:r>
                  <a:rPr lang="en-US" altLang="ko-KR" sz="1400" dirty="0"/>
                  <a:t>!</a:t>
                </a:r>
              </a:p>
              <a:p>
                <a:pPr algn="just"/>
                <a:r>
                  <a:rPr lang="en-US" altLang="ko-KR" sz="1400" dirty="0"/>
                  <a:t>(40 </a:t>
                </a:r>
                <a:r>
                  <a:rPr lang="ko-KR" altLang="en-US" sz="1400" dirty="0" err="1"/>
                  <a:t>데미지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:pPr algn="just"/>
                <a:endParaRPr lang="ko-KR" altLang="en-US" sz="14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833448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b="1" dirty="0">
                  <a:solidFill>
                    <a:schemeClr val="bg1"/>
                  </a:solidFill>
                </a:rPr>
                <a:t>( 1 / 3 )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37344"/>
              <a:chOff x="6691451" y="2387127"/>
              <a:chExt cx="754606" cy="318672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1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8"/>
              <a:ext cx="1650849" cy="833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(4/4)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3" y="1702550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5" y="476194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1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1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9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7" y="3648824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7" y="5486705"/>
              <a:ext cx="1650849" cy="539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100/100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70547" y="1380315"/>
            <a:ext cx="5354808" cy="2192369"/>
            <a:chOff x="-4152916" y="804402"/>
            <a:chExt cx="5354808" cy="2192369"/>
          </a:xfrm>
        </p:grpSpPr>
        <p:sp>
          <p:nvSpPr>
            <p:cNvPr id="105" name="직사각형 104"/>
            <p:cNvSpPr/>
            <p:nvPr/>
          </p:nvSpPr>
          <p:spPr>
            <a:xfrm>
              <a:off x="-1408210" y="1852980"/>
              <a:ext cx="2610102" cy="76246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6" name="직선 화살표 연결선 105"/>
            <p:cNvCxnSpPr>
              <a:stCxn id="107" idx="0"/>
              <a:endCxn id="105" idx="0"/>
            </p:cNvCxnSpPr>
            <p:nvPr/>
          </p:nvCxnSpPr>
          <p:spPr>
            <a:xfrm>
              <a:off x="-2874527" y="804402"/>
              <a:ext cx="2771368" cy="10485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-4152916" y="804402"/>
              <a:ext cx="2556777" cy="2192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하나의 </a:t>
              </a:r>
              <a:r>
                <a:rPr lang="ko-KR" altLang="en-US" dirty="0" err="1"/>
                <a:t>맵은</a:t>
              </a:r>
              <a:r>
                <a:rPr lang="ko-KR" altLang="en-US" dirty="0"/>
                <a:t> 여러 개의 스테이지로 구성되어 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602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3158177" y="5844845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3158176" y="6667500"/>
            <a:ext cx="3958045" cy="1128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 및 이슈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9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9280" y="1462078"/>
            <a:ext cx="18517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77207"/>
              </p:ext>
            </p:extLst>
          </p:nvPr>
        </p:nvGraphicFramePr>
        <p:xfrm>
          <a:off x="6324600" y="2400300"/>
          <a:ext cx="5638800" cy="198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(07.01~07.07)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유닛 스킬 작성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(07.08~07.14)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출력 및 이펙트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(07.15~07.22)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 씬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334323" y="1462078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173147" y="1462078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71947"/>
              </p:ext>
            </p:extLst>
          </p:nvPr>
        </p:nvGraphicFramePr>
        <p:xfrm>
          <a:off x="485775" y="2400300"/>
          <a:ext cx="5638800" cy="954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(05.12~06.30)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및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로직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86963"/>
              </p:ext>
            </p:extLst>
          </p:nvPr>
        </p:nvGraphicFramePr>
        <p:xfrm>
          <a:off x="12163424" y="2385164"/>
          <a:ext cx="5638800" cy="457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588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3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1619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003620"/>
              </p:ext>
            </p:extLst>
          </p:nvPr>
        </p:nvGraphicFramePr>
        <p:xfrm>
          <a:off x="3047999" y="1485897"/>
          <a:ext cx="12192000" cy="822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10591799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758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663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도트 히어로즈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689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게임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96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with PC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365695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세븐나이츠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에픽세븐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여러 모바일 게임 에서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 기능들을 구현해보는 것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RPG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게임을 좋아하기에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시스템을 직접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구현해보는것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122507"/>
                  </a:ext>
                </a:extLst>
              </a:tr>
              <a:tr h="1352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타겟층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청소년</a:t>
                      </a:r>
                      <a:endParaRPr lang="en-US" altLang="ko-KR" sz="1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  <a:endParaRPr lang="en-US" altLang="ko-KR" sz="1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088016"/>
                  </a:ext>
                </a:extLst>
              </a:tr>
              <a:tr h="103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게임이지만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자동전투도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65429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줄 소개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78339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2022.05.12 ~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7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37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16845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 마킹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87E837-B60E-6E19-E9E0-C870AC224349}"/>
              </a:ext>
            </a:extLst>
          </p:cNvPr>
          <p:cNvSpPr/>
          <p:nvPr/>
        </p:nvSpPr>
        <p:spPr>
          <a:xfrm>
            <a:off x="914401" y="1638300"/>
            <a:ext cx="6934200" cy="37182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9399B0-D61D-25F0-205C-C7D32B14EAEA}"/>
              </a:ext>
            </a:extLst>
          </p:cNvPr>
          <p:cNvSpPr/>
          <p:nvPr/>
        </p:nvSpPr>
        <p:spPr>
          <a:xfrm>
            <a:off x="8153400" y="1638300"/>
            <a:ext cx="3867147" cy="6705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2C2F80-AFEA-0DEF-1056-E60BDD1B8C4C}"/>
              </a:ext>
            </a:extLst>
          </p:cNvPr>
          <p:cNvSpPr/>
          <p:nvPr/>
        </p:nvSpPr>
        <p:spPr>
          <a:xfrm>
            <a:off x="2057401" y="5546390"/>
            <a:ext cx="5791200" cy="402322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FFC11E-E973-C62F-CD76-6B8D99537542}"/>
              </a:ext>
            </a:extLst>
          </p:cNvPr>
          <p:cNvSpPr/>
          <p:nvPr/>
        </p:nvSpPr>
        <p:spPr>
          <a:xfrm>
            <a:off x="12217976" y="1638301"/>
            <a:ext cx="5155623" cy="35052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5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목록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" y="6547448"/>
            <a:ext cx="17221200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강조 포인트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연출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419697"/>
              </p:ext>
            </p:extLst>
          </p:nvPr>
        </p:nvGraphicFramePr>
        <p:xfrm>
          <a:off x="533400" y="1457288"/>
          <a:ext cx="83058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캐릭터들의 스피드에 따른 턴이 들어오는 속도 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07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전투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직접 움직이기 귀찮으면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자동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3824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영웅 뽑기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영웅을 뽑아서 자신만의 팀을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4946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영웅 합성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중복된 영웅을 뽑으면 합성하여 캐릭터를 강화 시킬 수 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7569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영웅은 액티브 스킬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패시브 스킬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42858"/>
                  </a:ext>
                </a:extLst>
              </a:tr>
              <a:tr h="76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8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레벨업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스킬은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레벨업하여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강화 시킬 수 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01045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9477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74369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1253"/>
              </p:ext>
            </p:extLst>
          </p:nvPr>
        </p:nvGraphicFramePr>
        <p:xfrm>
          <a:off x="9086851" y="1457288"/>
          <a:ext cx="7772400" cy="3234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리소스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736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유닛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기본공격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액티브스킬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액티브스킬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죽음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유닛 스킬 이펙트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UI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이펙트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구성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UI, Icon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로비씬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배틀씬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월드맵씬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7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Object 8"/>
          <p:cNvSpPr txBox="1"/>
          <p:nvPr/>
        </p:nvSpPr>
        <p:spPr>
          <a:xfrm>
            <a:off x="7502557" y="2439668"/>
            <a:ext cx="32310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구성 </a:t>
            </a:r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아이템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월드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등장인물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본인 게임의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시스템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본인 게임의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시스템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511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구성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6C14FAC-FD85-4133-5701-075F1FD81610}"/>
              </a:ext>
            </a:extLst>
          </p:cNvPr>
          <p:cNvSpPr/>
          <p:nvPr/>
        </p:nvSpPr>
        <p:spPr>
          <a:xfrm>
            <a:off x="6667500" y="1583766"/>
            <a:ext cx="4953000" cy="838200"/>
          </a:xfrm>
          <a:prstGeom prst="flowChartAlternate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392425-462D-C15F-EE1D-7FB4C32979EC}"/>
              </a:ext>
            </a:extLst>
          </p:cNvPr>
          <p:cNvSpPr/>
          <p:nvPr/>
        </p:nvSpPr>
        <p:spPr>
          <a:xfrm>
            <a:off x="6667500" y="316491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인트로</a:t>
            </a:r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씬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36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시작씬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sz="36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7F966-F3A3-295C-BADD-2BE3E7F936E3}"/>
              </a:ext>
            </a:extLst>
          </p:cNvPr>
          <p:cNvSpPr/>
          <p:nvPr/>
        </p:nvSpPr>
        <p:spPr>
          <a:xfrm>
            <a:off x="6667500" y="482226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 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77467C-FC98-7E56-C32C-0359D1A7E272}"/>
              </a:ext>
            </a:extLst>
          </p:cNvPr>
          <p:cNvSpPr/>
          <p:nvPr/>
        </p:nvSpPr>
        <p:spPr>
          <a:xfrm>
            <a:off x="6667500" y="647961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</a:t>
            </a:r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9257A8-803A-A5AF-974C-9AA51C7E4C34}"/>
              </a:ext>
            </a:extLst>
          </p:cNvPr>
          <p:cNvSpPr/>
          <p:nvPr/>
        </p:nvSpPr>
        <p:spPr>
          <a:xfrm>
            <a:off x="6667500" y="813696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 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5DB82DC-9C64-9873-DA11-DB1ECE4DD4A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9144000" y="242196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D383DE-FA8C-1B99-C8A9-FB143508F81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144000" y="407931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1354B8-2BC5-269B-FEF4-0BD4ACA9942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144000" y="573666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1C4FC-0410-C2D6-C91D-F1D4E22FAF2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144000" y="739401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62B848C-8418-C424-126D-AB81177ED382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11620500" y="5279466"/>
            <a:ext cx="12700" cy="3314700"/>
          </a:xfrm>
          <a:prstGeom prst="bentConnector3">
            <a:avLst>
              <a:gd name="adj1" fmla="val 42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57E1-10A0-40AF-38CE-75BE30C9DD44}"/>
              </a:ext>
            </a:extLst>
          </p:cNvPr>
          <p:cNvSpPr/>
          <p:nvPr/>
        </p:nvSpPr>
        <p:spPr>
          <a:xfrm>
            <a:off x="1038225" y="4131234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로딩 씬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미정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sz="36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233A790-03A5-7D43-F8A6-4DB7F53C6484}"/>
              </a:ext>
            </a:extLst>
          </p:cNvPr>
          <p:cNvCxnSpPr>
            <a:cxnSpLocks/>
            <a:stCxn id="7" idx="1"/>
            <a:endCxn id="53" idx="0"/>
          </p:cNvCxnSpPr>
          <p:nvPr/>
        </p:nvCxnSpPr>
        <p:spPr>
          <a:xfrm rot="10800000" flipV="1">
            <a:off x="3514726" y="3622116"/>
            <a:ext cx="3152775" cy="5091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673421-793F-EFC9-9F40-4A8105F9F0EF}"/>
              </a:ext>
            </a:extLst>
          </p:cNvPr>
          <p:cNvCxnSpPr>
            <a:cxnSpLocks/>
            <a:stCxn id="10" idx="1"/>
            <a:endCxn id="53" idx="2"/>
          </p:cNvCxnSpPr>
          <p:nvPr/>
        </p:nvCxnSpPr>
        <p:spPr>
          <a:xfrm rot="10800000">
            <a:off x="3514726" y="5045634"/>
            <a:ext cx="3152775" cy="189118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8EE27BF-1641-D500-789B-0BD8DB9F3AE3}"/>
              </a:ext>
            </a:extLst>
          </p:cNvPr>
          <p:cNvCxnSpPr>
            <a:cxnSpLocks/>
            <a:stCxn id="53" idx="3"/>
            <a:endCxn id="8" idx="1"/>
          </p:cNvCxnSpPr>
          <p:nvPr/>
        </p:nvCxnSpPr>
        <p:spPr>
          <a:xfrm>
            <a:off x="5991225" y="4588434"/>
            <a:ext cx="676275" cy="6910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F8B7F20-28AB-5511-703A-BEF06E8A6904}"/>
              </a:ext>
            </a:extLst>
          </p:cNvPr>
          <p:cNvCxnSpPr>
            <a:cxnSpLocks/>
            <a:stCxn id="53" idx="1"/>
            <a:endCxn id="11" idx="1"/>
          </p:cNvCxnSpPr>
          <p:nvPr/>
        </p:nvCxnSpPr>
        <p:spPr>
          <a:xfrm rot="10800000" flipH="1" flipV="1">
            <a:off x="1038224" y="4588434"/>
            <a:ext cx="5629275" cy="4005732"/>
          </a:xfrm>
          <a:prstGeom prst="bentConnector3">
            <a:avLst>
              <a:gd name="adj1" fmla="val -406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5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282892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563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인트로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시작 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게임의 버전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제목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별도의 기능이 없다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화면 아무대나 클릭하면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로비씬으로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로비씬으로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이동할 때 데이터를 불러온다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데임 데이터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448627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7571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닉네임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,ID,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유저레벨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경험치량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자원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에너지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다이아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유저의 유닛 </a:t>
            </a:r>
            <a:r>
              <a:rPr lang="en-US" altLang="ko-KR" sz="280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Best5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합성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상세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스킬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레벨업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장비 교체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뽑기창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뽑기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가방창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아이템 인벤토리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소비 아이템 인벤토리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상점창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다이아 구매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 구매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월드맵씬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48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2063</Words>
  <Application>Microsoft Office PowerPoint</Application>
  <PresentationFormat>사용자 지정</PresentationFormat>
  <Paragraphs>495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한컴 윤고딕 250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김하원(MS)</cp:lastModifiedBy>
  <cp:revision>115</cp:revision>
  <dcterms:created xsi:type="dcterms:W3CDTF">2022-04-21T18:31:52Z</dcterms:created>
  <dcterms:modified xsi:type="dcterms:W3CDTF">2023-06-22T08:11:07Z</dcterms:modified>
</cp:coreProperties>
</file>